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77" r:id="rId6"/>
    <p:sldId id="278" r:id="rId7"/>
    <p:sldId id="281" r:id="rId8"/>
    <p:sldId id="279" r:id="rId9"/>
    <p:sldId id="280" r:id="rId10"/>
    <p:sldId id="282" r:id="rId11"/>
    <p:sldId id="267" r:id="rId12"/>
    <p:sldId id="268" r:id="rId13"/>
    <p:sldId id="269" r:id="rId14"/>
    <p:sldId id="270" r:id="rId15"/>
    <p:sldId id="271"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32"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9/25/2015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9/25/2015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9/25/2015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9/25/2015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9/25/2015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9/25/2015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pPr algn="ctr"/>
            <a:r>
              <a:rPr lang="en-US" sz="3300" b="1" dirty="0">
                <a:solidFill>
                  <a:srgbClr val="FF0000"/>
                </a:solidFill>
                <a:latin typeface="Cooper Std Black" pitchFamily="18" charset="0"/>
                <a:cs typeface="Times New Roman" pitchFamily="18" charset="0"/>
              </a:rPr>
              <a:t>Fulfillment of the prophesies</a:t>
            </a:r>
          </a:p>
        </p:txBody>
      </p:sp>
      <p:sp>
        <p:nvSpPr>
          <p:cNvPr id="3" name="Content Placeholder 2"/>
          <p:cNvSpPr>
            <a:spLocks noGrp="1"/>
          </p:cNvSpPr>
          <p:nvPr>
            <p:ph idx="1"/>
          </p:nvPr>
        </p:nvSpPr>
        <p:spPr>
          <a:xfrm>
            <a:off x="228600" y="4800600"/>
            <a:ext cx="8686800" cy="1371600"/>
          </a:xfrm>
        </p:spPr>
        <p:txBody>
          <a:bodyPr>
            <a:noAutofit/>
          </a:bodyPr>
          <a:lstStyle/>
          <a:p>
            <a:pPr marL="0" indent="0" algn="just">
              <a:buNone/>
            </a:pPr>
            <a:r>
              <a:rPr lang="en-US" sz="2300" dirty="0">
                <a:solidFill>
                  <a:schemeClr val="tx1"/>
                </a:solidFill>
                <a:latin typeface="Arial Narrow" pitchFamily="34" charset="0"/>
                <a:cs typeface="Arial" pitchFamily="34" charset="0"/>
              </a:rPr>
              <a:t>	We enjoy the fruits of God’s plan of redemption, We must claim for ourselves, joyfully and gratefully, the redemption that Jesus obtained for us through his Crucifixion. We must lead our lives with the awareness of freedom that  we are the children of God. Thus we can reach heaven one day and lead eternal life.</a:t>
            </a:r>
          </a:p>
        </p:txBody>
      </p:sp>
      <p:pic>
        <p:nvPicPr>
          <p:cNvPr id="9218" name="Picture 2" descr="D:\class psd\class 5\lesson 15\image\jesus-collage.jpg"/>
          <p:cNvPicPr>
            <a:picLocks noChangeAspect="1" noChangeArrowheads="1"/>
          </p:cNvPicPr>
          <p:nvPr/>
        </p:nvPicPr>
        <p:blipFill>
          <a:blip r:embed="rId2" cstate="print"/>
          <a:srcRect/>
          <a:stretch>
            <a:fillRect/>
          </a:stretch>
        </p:blipFill>
        <p:spPr bwMode="auto">
          <a:xfrm>
            <a:off x="502921" y="1066800"/>
            <a:ext cx="4754879" cy="3657600"/>
          </a:xfrm>
          <a:prstGeom prst="star32">
            <a:avLst>
              <a:gd name="adj" fmla="val 48694"/>
            </a:avLst>
          </a:prstGeom>
          <a:noFill/>
        </p:spPr>
      </p:pic>
      <p:pic>
        <p:nvPicPr>
          <p:cNvPr id="9219" name="Picture 3" descr="D:\class psd\class 5\lesson 15\image\jesus christ on the cross.png"/>
          <p:cNvPicPr>
            <a:picLocks noChangeAspect="1" noChangeArrowheads="1"/>
          </p:cNvPicPr>
          <p:nvPr/>
        </p:nvPicPr>
        <p:blipFill>
          <a:blip r:embed="rId3" cstate="print"/>
          <a:srcRect/>
          <a:stretch>
            <a:fillRect/>
          </a:stretch>
        </p:blipFill>
        <p:spPr bwMode="auto">
          <a:xfrm>
            <a:off x="5486400" y="1219200"/>
            <a:ext cx="2971800" cy="3512127"/>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295400"/>
          </a:xfrm>
        </p:spPr>
        <p:txBody>
          <a:bodyPr>
            <a:normAutofit/>
          </a:bodyPr>
          <a:lstStyle/>
          <a:p>
            <a:pPr marL="0" indent="0" algn="ctr">
              <a:buNone/>
            </a:pPr>
            <a:r>
              <a:rPr lang="en-US" sz="2500" dirty="0">
                <a:solidFill>
                  <a:schemeClr val="tx1"/>
                </a:solidFill>
                <a:latin typeface="Arial Narrow" pitchFamily="34" charset="0"/>
                <a:cs typeface="Arial" pitchFamily="34" charset="0"/>
              </a:rPr>
              <a:t>O Jesus, the </a:t>
            </a:r>
            <a:r>
              <a:rPr lang="en-US" sz="2500" dirty="0" err="1">
                <a:solidFill>
                  <a:schemeClr val="tx1"/>
                </a:solidFill>
                <a:latin typeface="Arial Narrow" pitchFamily="34" charset="0"/>
                <a:cs typeface="Arial" pitchFamily="34" charset="0"/>
              </a:rPr>
              <a:t>fulfilment</a:t>
            </a:r>
            <a:r>
              <a:rPr lang="en-US" sz="2500" dirty="0">
                <a:solidFill>
                  <a:schemeClr val="tx1"/>
                </a:solidFill>
                <a:latin typeface="Arial Narrow" pitchFamily="34" charset="0"/>
                <a:cs typeface="Arial" pitchFamily="34" charset="0"/>
              </a:rPr>
              <a:t> of all prophecies, help us to accept you as our </a:t>
            </a:r>
            <a:r>
              <a:rPr lang="en-US" sz="2500" dirty="0" err="1">
                <a:solidFill>
                  <a:schemeClr val="tx1"/>
                </a:solidFill>
                <a:latin typeface="Arial Narrow" pitchFamily="34" charset="0"/>
                <a:cs typeface="Arial" pitchFamily="34" charset="0"/>
              </a:rPr>
              <a:t>saviour</a:t>
            </a:r>
            <a:r>
              <a:rPr lang="en-US" sz="2500" dirty="0">
                <a:solidFill>
                  <a:schemeClr val="tx1"/>
                </a:solidFill>
                <a:latin typeface="Arial Narrow" pitchFamily="34" charset="0"/>
                <a:cs typeface="Arial" pitchFamily="34" charset="0"/>
              </a:rPr>
              <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001000" cy="914400"/>
          </a:xfrm>
        </p:spPr>
        <p:txBody>
          <a:bodyPr>
            <a:noAutofit/>
          </a:bodyPr>
          <a:lstStyle/>
          <a:p>
            <a:pPr algn="ctr">
              <a:buNone/>
            </a:pPr>
            <a:r>
              <a:rPr lang="en-US" sz="2500" dirty="0">
                <a:solidFill>
                  <a:schemeClr val="tx1"/>
                </a:solidFill>
                <a:latin typeface="Arial Narrow" pitchFamily="34" charset="0"/>
                <a:cs typeface="Arial" pitchFamily="34" charset="0"/>
              </a:rPr>
              <a:t>Narrate the event of the birth of Jesus. (Mathew 1: 18-25)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133600" y="2895600"/>
            <a:ext cx="6705600" cy="1295400"/>
          </a:xfrm>
        </p:spPr>
        <p:txBody>
          <a:bodyPr>
            <a:noAutofit/>
          </a:bodyPr>
          <a:lstStyle/>
          <a:p>
            <a:pPr algn="ctr">
              <a:buNone/>
            </a:pPr>
            <a:r>
              <a:rPr lang="en-US" sz="2500" dirty="0">
                <a:solidFill>
                  <a:schemeClr val="tx1"/>
                </a:solidFill>
                <a:latin typeface="Arial Narrow" pitchFamily="34" charset="0"/>
                <a:cs typeface="Arial" pitchFamily="34" charset="0"/>
              </a:rPr>
              <a:t>“ He must increase and I must decrease” (John 3:30).</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124200"/>
            <a:ext cx="7315200" cy="914400"/>
          </a:xfrm>
        </p:spPr>
        <p:txBody>
          <a:bodyPr>
            <a:noAutofit/>
          </a:bodyPr>
          <a:lstStyle/>
          <a:p>
            <a:pPr marL="0" indent="0" algn="ctr">
              <a:buNone/>
            </a:pPr>
            <a:r>
              <a:rPr lang="en-US" sz="2500" dirty="0">
                <a:solidFill>
                  <a:schemeClr val="tx1"/>
                </a:solidFill>
                <a:latin typeface="Arial Narrow" pitchFamily="34" charset="0"/>
                <a:cs typeface="Arial" pitchFamily="34" charset="0"/>
              </a:rPr>
              <a:t>Like John the Baptist, who introduced Jesus to the world, I will also introduce Jesus to my friends.</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2438400"/>
            <a:ext cx="7467600" cy="381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5" descr="D:\class psd\class 5\lesson 15\image\X mas Card\2.png"/>
          <p:cNvPicPr>
            <a:picLocks noChangeAspect="1" noChangeArrowheads="1"/>
          </p:cNvPicPr>
          <p:nvPr/>
        </p:nvPicPr>
        <p:blipFill>
          <a:blip r:embed="rId2" cstate="print"/>
          <a:srcRect/>
          <a:stretch>
            <a:fillRect/>
          </a:stretch>
        </p:blipFill>
        <p:spPr bwMode="auto">
          <a:xfrm>
            <a:off x="838200" y="2489200"/>
            <a:ext cx="7366000" cy="3683000"/>
          </a:xfrm>
          <a:prstGeom prst="rect">
            <a:avLst/>
          </a:prstGeom>
          <a:noFill/>
        </p:spPr>
      </p:pic>
      <p:sp>
        <p:nvSpPr>
          <p:cNvPr id="4" name="Title 1"/>
          <p:cNvSpPr>
            <a:spLocks noGrp="1"/>
          </p:cNvSpPr>
          <p:nvPr>
            <p:ph type="title"/>
          </p:nvPr>
        </p:nvSpPr>
        <p:spPr>
          <a:xfrm>
            <a:off x="0" y="3048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457200" y="1219200"/>
            <a:ext cx="8229600" cy="914400"/>
          </a:xfrm>
        </p:spPr>
        <p:txBody>
          <a:bodyPr>
            <a:noAutofit/>
          </a:bodyPr>
          <a:lstStyle/>
          <a:p>
            <a:pPr algn="ctr">
              <a:buNone/>
            </a:pPr>
            <a:r>
              <a:rPr lang="en-US" sz="2500" dirty="0">
                <a:solidFill>
                  <a:schemeClr val="tx1"/>
                </a:solidFill>
                <a:latin typeface="Arial Narrow" pitchFamily="34" charset="0"/>
                <a:cs typeface="Arial" pitchFamily="34" charset="0"/>
              </a:rPr>
              <a:t>Make a Christmas greeting card</a:t>
            </a:r>
            <a:endParaRPr lang="en-US" sz="2000" dirty="0">
              <a:solidFill>
                <a:schemeClr val="tx1"/>
              </a:solidFill>
              <a:latin typeface="Arial Narrow" pitchFamily="34" charset="0"/>
              <a:cs typeface="Arial" pitchFamily="34" charset="0"/>
            </a:endParaRPr>
          </a:p>
        </p:txBody>
      </p:sp>
      <p:pic>
        <p:nvPicPr>
          <p:cNvPr id="10242" name="Picture 2" descr="D:\class psd\class 5\lesson 15\image\X mas Card\8.png"/>
          <p:cNvPicPr>
            <a:picLocks noChangeAspect="1" noChangeArrowheads="1"/>
          </p:cNvPicPr>
          <p:nvPr/>
        </p:nvPicPr>
        <p:blipFill>
          <a:blip r:embed="rId3" cstate="print"/>
          <a:srcRect l="2487"/>
          <a:stretch>
            <a:fillRect/>
          </a:stretch>
        </p:blipFill>
        <p:spPr bwMode="auto">
          <a:xfrm>
            <a:off x="381000" y="0"/>
            <a:ext cx="1441510" cy="2514600"/>
          </a:xfrm>
          <a:prstGeom prst="rect">
            <a:avLst/>
          </a:prstGeom>
          <a:noFill/>
        </p:spPr>
      </p:pic>
      <p:pic>
        <p:nvPicPr>
          <p:cNvPr id="10243" name="Picture 3" descr="D:\class psd\class 5\lesson 15\image\X mas Card\0.png"/>
          <p:cNvPicPr>
            <a:picLocks noChangeAspect="1" noChangeArrowheads="1"/>
          </p:cNvPicPr>
          <p:nvPr/>
        </p:nvPicPr>
        <p:blipFill>
          <a:blip r:embed="rId4" cstate="print"/>
          <a:srcRect/>
          <a:stretch>
            <a:fillRect/>
          </a:stretch>
        </p:blipFill>
        <p:spPr bwMode="auto">
          <a:xfrm>
            <a:off x="5096586" y="2514600"/>
            <a:ext cx="3133014" cy="3124200"/>
          </a:xfrm>
          <a:prstGeom prst="rect">
            <a:avLst/>
          </a:prstGeom>
          <a:noFill/>
          <a:ln>
            <a:noFill/>
          </a:ln>
        </p:spPr>
      </p:pic>
      <p:pic>
        <p:nvPicPr>
          <p:cNvPr id="10244" name="Picture 4" descr="D:\class psd\class 5\lesson 15\image\X mas Card\00.png"/>
          <p:cNvPicPr>
            <a:picLocks noChangeAspect="1" noChangeArrowheads="1"/>
          </p:cNvPicPr>
          <p:nvPr/>
        </p:nvPicPr>
        <p:blipFill>
          <a:blip r:embed="rId5" cstate="print"/>
          <a:srcRect/>
          <a:stretch>
            <a:fillRect/>
          </a:stretch>
        </p:blipFill>
        <p:spPr bwMode="auto">
          <a:xfrm>
            <a:off x="914400" y="2971800"/>
            <a:ext cx="3116064" cy="3124200"/>
          </a:xfrm>
          <a:prstGeom prst="rect">
            <a:avLst/>
          </a:prstGeom>
          <a:noFill/>
          <a:ln>
            <a:no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500" fill="hold"/>
                                        <p:tgtEl>
                                          <p:spTgt spid="10245"/>
                                        </p:tgtEl>
                                        <p:attrNameLst>
                                          <p:attrName>ppt_w</p:attrName>
                                        </p:attrNameLst>
                                      </p:cBhvr>
                                      <p:tavLst>
                                        <p:tav tm="0">
                                          <p:val>
                                            <p:fltVal val="0"/>
                                          </p:val>
                                        </p:tav>
                                        <p:tav tm="100000">
                                          <p:val>
                                            <p:strVal val="#ppt_w"/>
                                          </p:val>
                                        </p:tav>
                                      </p:tavLst>
                                    </p:anim>
                                    <p:anim calcmode="lin" valueType="num">
                                      <p:cBhvr>
                                        <p:cTn id="20"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43"/>
                                        </p:tgtEl>
                                        <p:attrNameLst>
                                          <p:attrName>style.visibility</p:attrName>
                                        </p:attrNameLst>
                                      </p:cBhvr>
                                      <p:to>
                                        <p:strVal val="visible"/>
                                      </p:to>
                                    </p:set>
                                    <p:anim calcmode="lin" valueType="num">
                                      <p:cBhvr>
                                        <p:cTn id="31" dur="500" fill="hold"/>
                                        <p:tgtEl>
                                          <p:spTgt spid="10243"/>
                                        </p:tgtEl>
                                        <p:attrNameLst>
                                          <p:attrName>ppt_w</p:attrName>
                                        </p:attrNameLst>
                                      </p:cBhvr>
                                      <p:tavLst>
                                        <p:tav tm="0">
                                          <p:val>
                                            <p:fltVal val="0"/>
                                          </p:val>
                                        </p:tav>
                                        <p:tav tm="100000">
                                          <p:val>
                                            <p:strVal val="#ppt_w"/>
                                          </p:val>
                                        </p:tav>
                                      </p:tavLst>
                                    </p:anim>
                                    <p:anim calcmode="lin" valueType="num">
                                      <p:cBhvr>
                                        <p:cTn id="32" dur="500" fill="hold"/>
                                        <p:tgtEl>
                                          <p:spTgt spid="1024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44"/>
                                        </p:tgtEl>
                                        <p:attrNameLst>
                                          <p:attrName>style.visibility</p:attrName>
                                        </p:attrNameLst>
                                      </p:cBhvr>
                                      <p:to>
                                        <p:strVal val="visible"/>
                                      </p:to>
                                    </p:set>
                                    <p:anim calcmode="lin" valueType="num">
                                      <p:cBhvr>
                                        <p:cTn id="37" dur="500" fill="hold"/>
                                        <p:tgtEl>
                                          <p:spTgt spid="10244"/>
                                        </p:tgtEl>
                                        <p:attrNameLst>
                                          <p:attrName>ppt_w</p:attrName>
                                        </p:attrNameLst>
                                      </p:cBhvr>
                                      <p:tavLst>
                                        <p:tav tm="0">
                                          <p:val>
                                            <p:fltVal val="0"/>
                                          </p:val>
                                        </p:tav>
                                        <p:tav tm="100000">
                                          <p:val>
                                            <p:strVal val="#ppt_w"/>
                                          </p:val>
                                        </p:tav>
                                      </p:tavLst>
                                    </p:anim>
                                    <p:anim calcmode="lin" valueType="num">
                                      <p:cBhvr>
                                        <p:cTn id="3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242"/>
                                        </p:tgtEl>
                                        <p:attrNameLst>
                                          <p:attrName>style.visibility</p:attrName>
                                        </p:attrNameLst>
                                      </p:cBhvr>
                                      <p:to>
                                        <p:strVal val="visible"/>
                                      </p:to>
                                    </p:set>
                                    <p:anim calcmode="lin" valueType="num">
                                      <p:cBhvr>
                                        <p:cTn id="43" dur="500" fill="hold"/>
                                        <p:tgtEl>
                                          <p:spTgt spid="10242"/>
                                        </p:tgtEl>
                                        <p:attrNameLst>
                                          <p:attrName>ppt_w</p:attrName>
                                        </p:attrNameLst>
                                      </p:cBhvr>
                                      <p:tavLst>
                                        <p:tav tm="0">
                                          <p:val>
                                            <p:fltVal val="0"/>
                                          </p:val>
                                        </p:tav>
                                        <p:tav tm="100000">
                                          <p:val>
                                            <p:strVal val="#ppt_w"/>
                                          </p:val>
                                        </p:tav>
                                      </p:tavLst>
                                    </p:anim>
                                    <p:anim calcmode="lin" valueType="num">
                                      <p:cBhvr>
                                        <p:cTn id="44" dur="500" fill="hold"/>
                                        <p:tgtEl>
                                          <p:spTgt spid="10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2954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209800"/>
            <a:ext cx="8686800" cy="2133600"/>
          </a:xfrm>
        </p:spPr>
        <p:txBody>
          <a:bodyPr>
            <a:noAutofit/>
          </a:bodyPr>
          <a:lstStyle/>
          <a:p>
            <a:pPr marL="457200" indent="-457200">
              <a:lnSpc>
                <a:spcPct val="150000"/>
              </a:lnSpc>
              <a:buNone/>
            </a:pPr>
            <a:r>
              <a:rPr lang="en-US" sz="2500" dirty="0">
                <a:solidFill>
                  <a:schemeClr val="tx1"/>
                </a:solidFill>
                <a:latin typeface="Arial Narrow" pitchFamily="34" charset="0"/>
                <a:cs typeface="Arial" pitchFamily="34" charset="0"/>
              </a:rPr>
              <a:t>1.	With is the meaning of the word Messiah?</a:t>
            </a:r>
          </a:p>
          <a:p>
            <a:pPr marL="457200" indent="-457200" algn="just">
              <a:lnSpc>
                <a:spcPct val="150000"/>
              </a:lnSpc>
              <a:buNone/>
            </a:pPr>
            <a:r>
              <a:rPr lang="en-US" sz="2500" dirty="0">
                <a:solidFill>
                  <a:schemeClr val="tx1"/>
                </a:solidFill>
                <a:latin typeface="Arial Narrow" pitchFamily="34" charset="0"/>
                <a:cs typeface="Arial" pitchFamily="34" charset="0"/>
              </a:rPr>
              <a:t>2.	What is important of all the prophecies of </a:t>
            </a:r>
            <a:r>
              <a:rPr lang="en-US" sz="2500" dirty="0" err="1">
                <a:solidFill>
                  <a:schemeClr val="tx1"/>
                </a:solidFill>
                <a:latin typeface="Arial Narrow" pitchFamily="34" charset="0"/>
                <a:cs typeface="Arial" pitchFamily="34" charset="0"/>
              </a:rPr>
              <a:t>Isiah</a:t>
            </a:r>
            <a:r>
              <a:rPr lang="en-US" sz="2500" dirty="0">
                <a:solidFill>
                  <a:schemeClr val="tx1"/>
                </a:solidFill>
                <a:latin typeface="Arial Narrow" pitchFamily="34" charset="0"/>
                <a:cs typeface="Arial" pitchFamily="34" charset="0"/>
              </a:rPr>
              <a:t>?</a:t>
            </a:r>
          </a:p>
          <a:p>
            <a:pPr marL="457200" indent="-457200">
              <a:lnSpc>
                <a:spcPct val="150000"/>
              </a:lnSpc>
              <a:buNone/>
            </a:pPr>
            <a:r>
              <a:rPr lang="en-US" sz="2500" dirty="0">
                <a:solidFill>
                  <a:schemeClr val="tx1"/>
                </a:solidFill>
                <a:latin typeface="Arial Narrow" pitchFamily="34" charset="0"/>
                <a:cs typeface="Arial" pitchFamily="34" charset="0"/>
              </a:rPr>
              <a:t>3.	When did the Emmanuel prophecy fulfill?</a:t>
            </a:r>
          </a:p>
          <a:p>
            <a:pPr marL="457200" indent="-457200">
              <a:lnSpc>
                <a:spcPct val="150000"/>
              </a:lnSpc>
              <a:buNone/>
            </a:pPr>
            <a:r>
              <a:rPr lang="en-US" sz="2500" dirty="0">
                <a:solidFill>
                  <a:schemeClr val="tx1"/>
                </a:solidFill>
                <a:latin typeface="Arial Narrow" pitchFamily="34" charset="0"/>
                <a:cs typeface="Arial" pitchFamily="34" charset="0"/>
              </a:rPr>
              <a:t>4.	What for the last prophet, John the Baptist was sent?</a:t>
            </a:r>
          </a:p>
          <a:p>
            <a:pPr marL="457200" indent="-457200">
              <a:lnSpc>
                <a:spcPct val="150000"/>
              </a:lnSpc>
              <a:buNone/>
            </a:pPr>
            <a:r>
              <a:rPr lang="en-US" sz="2500" dirty="0">
                <a:solidFill>
                  <a:schemeClr val="tx1"/>
                </a:solidFill>
                <a:latin typeface="Arial Narrow" pitchFamily="34" charset="0"/>
                <a:cs typeface="Arial" pitchFamily="34" charset="0"/>
              </a:rPr>
              <a:t>5.	What did John the Baptist say seeing Jesus coming to him?</a:t>
            </a:r>
          </a:p>
        </p:txBody>
      </p:sp>
      <p:sp>
        <p:nvSpPr>
          <p:cNvPr id="7" name="Rectangle 6"/>
          <p:cNvSpPr/>
          <p:nvPr/>
        </p:nvSpPr>
        <p:spPr>
          <a:xfrm>
            <a:off x="0" y="17526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7526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839200" cy="1524000"/>
          </a:xfrm>
        </p:spPr>
        <p:txBody>
          <a:bodyPr>
            <a:normAutofit fontScale="92500" lnSpcReduction="20000"/>
          </a:bodyPr>
          <a:lstStyle/>
          <a:p>
            <a:pPr algn="ctr"/>
            <a:r>
              <a:rPr lang="en-US" sz="3200" b="1" dirty="0">
                <a:solidFill>
                  <a:schemeClr val="tx1"/>
                </a:solidFill>
                <a:latin typeface="Cooper Std Black" pitchFamily="18" charset="0"/>
                <a:cs typeface="Times New Roman" pitchFamily="18" charset="0"/>
              </a:rPr>
              <a:t>LESSON 15</a:t>
            </a:r>
          </a:p>
          <a:p>
            <a:pPr algn="ctr"/>
            <a:r>
              <a:rPr lang="en-US" sz="3800" b="1" u="sng" dirty="0">
                <a:solidFill>
                  <a:srgbClr val="FF0000"/>
                </a:solidFill>
                <a:latin typeface="Cooper Std Black" pitchFamily="18" charset="0"/>
                <a:ea typeface="Ebrima" pitchFamily="2" charset="0"/>
                <a:cs typeface="Times New Roman" pitchFamily="18" charset="0"/>
              </a:rPr>
              <a:t>PROMISES AND PROPHESIES ABOUT CHRIST</a:t>
            </a:r>
          </a:p>
        </p:txBody>
      </p:sp>
      <p:pic>
        <p:nvPicPr>
          <p:cNvPr id="1026" name="Picture 2" descr="D:\class psd\class 5\lesson 15\image\sagrado-jesus copy.png"/>
          <p:cNvPicPr>
            <a:picLocks noChangeAspect="1" noChangeArrowheads="1"/>
          </p:cNvPicPr>
          <p:nvPr/>
        </p:nvPicPr>
        <p:blipFill>
          <a:blip r:embed="rId2" cstate="print"/>
          <a:srcRect/>
          <a:stretch>
            <a:fillRect/>
          </a:stretch>
        </p:blipFill>
        <p:spPr bwMode="auto">
          <a:xfrm>
            <a:off x="990600" y="1434603"/>
            <a:ext cx="7086600" cy="527866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67000"/>
            <a:ext cx="8686800" cy="1295400"/>
          </a:xfrm>
        </p:spPr>
        <p:txBody>
          <a:bodyPr>
            <a:noAutofit/>
          </a:bodyPr>
          <a:lstStyle/>
          <a:p>
            <a:pPr marL="0" indent="0" algn="just">
              <a:buNone/>
            </a:pPr>
            <a:r>
              <a:rPr lang="en-US" sz="2300" dirty="0">
                <a:solidFill>
                  <a:schemeClr val="tx1"/>
                </a:solidFill>
                <a:latin typeface="Arial Narrow" pitchFamily="34" charset="0"/>
                <a:cs typeface="Arial" pitchFamily="34" charset="0"/>
              </a:rPr>
              <a:t>	Prophets worked among the people of Israel for about a thousand years. God sent them. They constantly reminded the people of the need to keep untainted their faith in one God and to live according to the covenant that God had made with Israel. They tried to guide even the kings along the right path. The prophets warned that God would punish the people of God who live forgetting God and His commandments. At the same time they prophesied that God would never forsake Israel totally. When the kings of Israel ruled without heeding the instructions of the prophets, foreigners subjugated the nation. Quarrels and disquiet spread across the nation. The people longed for redemption. At that time, giving the message of love, the </a:t>
            </a:r>
            <a:r>
              <a:rPr lang="en-US" sz="2300" dirty="0">
                <a:solidFill>
                  <a:srgbClr val="00B0F0"/>
                </a:solidFill>
                <a:latin typeface="Arial Narrow" pitchFamily="34" charset="0"/>
                <a:cs typeface="Arial" pitchFamily="34" charset="0"/>
              </a:rPr>
              <a:t>prophets told the people about Christ the </a:t>
            </a:r>
            <a:r>
              <a:rPr lang="en-US" sz="2300" dirty="0" err="1">
                <a:solidFill>
                  <a:srgbClr val="00B0F0"/>
                </a:solidFill>
                <a:latin typeface="Arial Narrow" pitchFamily="34" charset="0"/>
                <a:cs typeface="Arial" pitchFamily="34" charset="0"/>
              </a:rPr>
              <a:t>saviour</a:t>
            </a:r>
            <a:r>
              <a:rPr lang="en-US" sz="2300" dirty="0">
                <a:solidFill>
                  <a:srgbClr val="00B0F0"/>
                </a:solidFill>
                <a:latin typeface="Arial Narrow" pitchFamily="34" charset="0"/>
                <a:cs typeface="Arial" pitchFamily="34" charset="0"/>
              </a:rPr>
              <a:t>.</a:t>
            </a:r>
            <a:r>
              <a:rPr lang="en-US" sz="2300" dirty="0">
                <a:solidFill>
                  <a:schemeClr val="tx1"/>
                </a:solidFill>
                <a:latin typeface="Arial Narrow" pitchFamily="34" charset="0"/>
                <a:cs typeface="Arial" pitchFamily="34" charset="0"/>
              </a:rPr>
              <a:t> </a:t>
            </a:r>
            <a:r>
              <a:rPr lang="en-US" sz="2300" dirty="0">
                <a:solidFill>
                  <a:srgbClr val="FF00FF"/>
                </a:solidFill>
                <a:latin typeface="Arial Narrow" pitchFamily="34" charset="0"/>
                <a:cs typeface="Arial" pitchFamily="34" charset="0"/>
              </a:rPr>
              <a:t>The word ‘Christ’ means ‘the anointed’. </a:t>
            </a:r>
          </a:p>
        </p:txBody>
      </p:sp>
      <p:pic>
        <p:nvPicPr>
          <p:cNvPr id="2050" name="Picture 2" descr="D:\class psd\class 5\lesson 15\image\6a00e55043abd0883401287733c683970c-800wi.jpg"/>
          <p:cNvPicPr>
            <a:picLocks noChangeAspect="1" noChangeArrowheads="1"/>
          </p:cNvPicPr>
          <p:nvPr/>
        </p:nvPicPr>
        <p:blipFill>
          <a:blip r:embed="rId2" cstate="print"/>
          <a:srcRect/>
          <a:stretch>
            <a:fillRect/>
          </a:stretch>
        </p:blipFill>
        <p:spPr bwMode="auto">
          <a:xfrm>
            <a:off x="1668164" y="0"/>
            <a:ext cx="5799436" cy="2514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D:\class psd\class 5\lesson 15\image\6a00e55043abd0883401287733c683970c-800wi.jpg"/>
          <p:cNvPicPr>
            <a:picLocks noChangeAspect="1" noChangeArrowheads="1"/>
          </p:cNvPicPr>
          <p:nvPr/>
        </p:nvPicPr>
        <p:blipFill>
          <a:blip r:embed="rId2" cstate="print"/>
          <a:srcRect/>
          <a:stretch>
            <a:fillRect/>
          </a:stretch>
        </p:blipFill>
        <p:spPr bwMode="auto">
          <a:xfrm>
            <a:off x="1411419" y="1143000"/>
            <a:ext cx="7732581" cy="3352800"/>
          </a:xfrm>
          <a:prstGeom prst="rect">
            <a:avLst/>
          </a:prstGeom>
          <a:noFill/>
        </p:spPr>
      </p:pic>
      <p:pic>
        <p:nvPicPr>
          <p:cNvPr id="3075" name="Picture 3" descr="D:\class psd\class 5\lesson 15\image\adamEve.jpg"/>
          <p:cNvPicPr>
            <a:picLocks noChangeAspect="1" noChangeArrowheads="1"/>
          </p:cNvPicPr>
          <p:nvPr/>
        </p:nvPicPr>
        <p:blipFill>
          <a:blip r:embed="rId3" cstate="print"/>
          <a:srcRect/>
          <a:stretch>
            <a:fillRect/>
          </a:stretch>
        </p:blipFill>
        <p:spPr bwMode="auto">
          <a:xfrm>
            <a:off x="0" y="1143000"/>
            <a:ext cx="4470400" cy="3352800"/>
          </a:xfrm>
          <a:prstGeom prst="rect">
            <a:avLst/>
          </a:prstGeom>
          <a:noFill/>
        </p:spPr>
      </p:pic>
      <p:sp>
        <p:nvSpPr>
          <p:cNvPr id="2" name="Title 1"/>
          <p:cNvSpPr>
            <a:spLocks noGrp="1"/>
          </p:cNvSpPr>
          <p:nvPr>
            <p:ph type="title"/>
          </p:nvPr>
        </p:nvSpPr>
        <p:spPr>
          <a:xfrm>
            <a:off x="0" y="3810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Promises about the </a:t>
            </a:r>
            <a:r>
              <a:rPr lang="en-US" sz="3500" b="1" dirty="0" err="1">
                <a:solidFill>
                  <a:srgbClr val="FF0000"/>
                </a:solidFill>
                <a:latin typeface="Cooper Std Black" pitchFamily="18" charset="0"/>
                <a:cs typeface="Times New Roman" pitchFamily="18" charset="0"/>
              </a:rPr>
              <a:t>saviour</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4572000"/>
            <a:ext cx="8686800" cy="1447800"/>
          </a:xfrm>
        </p:spPr>
        <p:txBody>
          <a:bodyPr>
            <a:noAutofit/>
          </a:bodyPr>
          <a:lstStyle/>
          <a:p>
            <a:pPr marL="0" indent="0" algn="just">
              <a:buNone/>
            </a:pPr>
            <a:r>
              <a:rPr lang="en-US" sz="2500" dirty="0">
                <a:solidFill>
                  <a:srgbClr val="FF00FF"/>
                </a:solidFill>
                <a:latin typeface="Arial Narrow" pitchFamily="34" charset="0"/>
                <a:cs typeface="Arial" pitchFamily="34" charset="0"/>
              </a:rPr>
              <a:t>	“ I will put enmity between you and the woman, and between your offspring and hers, he shall strike your head…” </a:t>
            </a:r>
            <a:r>
              <a:rPr lang="en-US" sz="2500" dirty="0">
                <a:solidFill>
                  <a:schemeClr val="tx1"/>
                </a:solidFill>
                <a:latin typeface="Arial Narrow" pitchFamily="34" charset="0"/>
                <a:cs typeface="Arial" pitchFamily="34" charset="0"/>
              </a:rPr>
              <a:t>(Gen. 3:15).</a:t>
            </a:r>
          </a:p>
          <a:p>
            <a:pPr marL="0" indent="0" algn="just">
              <a:buNone/>
            </a:pPr>
            <a:r>
              <a:rPr lang="en-US" sz="2500" dirty="0">
                <a:solidFill>
                  <a:srgbClr val="00B0F0"/>
                </a:solidFill>
                <a:latin typeface="Arial Narrow" pitchFamily="34" charset="0"/>
                <a:cs typeface="Arial" pitchFamily="34" charset="0"/>
              </a:rPr>
              <a:t>	“ The Lord says: I will raise up for them a prophet like you from among their own people; I will put my words in the month of the prophet, who shall speak them everything that I command” </a:t>
            </a:r>
            <a:r>
              <a:rPr lang="en-US" sz="2500" dirty="0">
                <a:solidFill>
                  <a:schemeClr val="tx1"/>
                </a:solidFill>
                <a:latin typeface="Arial Narrow" pitchFamily="34" charset="0"/>
                <a:cs typeface="Arial" pitchFamily="34" charset="0"/>
              </a:rPr>
              <a:t>(Deut. 18:18). </a:t>
            </a:r>
          </a:p>
        </p:txBody>
      </p:sp>
      <p:pic>
        <p:nvPicPr>
          <p:cNvPr id="3074" name="Picture 2" descr="D:\class psd\class 5\lesson 15\image\jesus-christ-munir-alawi.png"/>
          <p:cNvPicPr>
            <a:picLocks noChangeAspect="1" noChangeArrowheads="1"/>
          </p:cNvPicPr>
          <p:nvPr/>
        </p:nvPicPr>
        <p:blipFill>
          <a:blip r:embed="rId4" cstate="print"/>
          <a:srcRect/>
          <a:stretch>
            <a:fillRect/>
          </a:stretch>
        </p:blipFill>
        <p:spPr bwMode="auto">
          <a:xfrm>
            <a:off x="0" y="1104901"/>
            <a:ext cx="2362200" cy="354329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pPr algn="ctr"/>
            <a:r>
              <a:rPr lang="en-US" sz="3500" b="1" dirty="0">
                <a:solidFill>
                  <a:srgbClr val="FF0000"/>
                </a:solidFill>
                <a:latin typeface="Cooper Std Black" pitchFamily="18" charset="0"/>
                <a:cs typeface="Times New Roman" pitchFamily="18" charset="0"/>
              </a:rPr>
              <a:t>Prophesies about the </a:t>
            </a:r>
            <a:r>
              <a:rPr lang="en-US" sz="3500" b="1" dirty="0" err="1">
                <a:solidFill>
                  <a:srgbClr val="FF0000"/>
                </a:solidFill>
                <a:latin typeface="Cooper Std Black" pitchFamily="18" charset="0"/>
                <a:cs typeface="Times New Roman" pitchFamily="18" charset="0"/>
              </a:rPr>
              <a:t>saviour</a:t>
            </a:r>
            <a:endParaRPr lang="en-US" sz="3500" b="1" dirty="0">
              <a:solidFill>
                <a:srgbClr val="FF0000"/>
              </a:solidFill>
              <a:latin typeface="Cooper Std Black" pitchFamily="18" charset="0"/>
              <a:cs typeface="Times New Roman" pitchFamily="18" charset="0"/>
            </a:endParaRPr>
          </a:p>
        </p:txBody>
      </p:sp>
      <p:sp>
        <p:nvSpPr>
          <p:cNvPr id="8" name="TextBox 7"/>
          <p:cNvSpPr txBox="1"/>
          <p:nvPr/>
        </p:nvSpPr>
        <p:spPr>
          <a:xfrm>
            <a:off x="228600" y="2514600"/>
            <a:ext cx="8686800" cy="4016484"/>
          </a:xfrm>
          <a:prstGeom prst="rect">
            <a:avLst/>
          </a:prstGeom>
          <a:noFill/>
        </p:spPr>
        <p:txBody>
          <a:bodyPr wrap="square" rtlCol="0">
            <a:spAutoFit/>
          </a:bodyPr>
          <a:lstStyle/>
          <a:p>
            <a:pPr algn="just"/>
            <a:r>
              <a:rPr lang="en-US" sz="2500" dirty="0">
                <a:solidFill>
                  <a:srgbClr val="FF00FF"/>
                </a:solidFill>
                <a:latin typeface="Arial Narrow" pitchFamily="34" charset="0"/>
                <a:cs typeface="Arial" pitchFamily="34" charset="0"/>
              </a:rPr>
              <a:t>	‘Immanuel prophesy’ of Isaiah. </a:t>
            </a:r>
            <a:r>
              <a:rPr lang="en-US" sz="2500" dirty="0">
                <a:solidFill>
                  <a:srgbClr val="00B0F0"/>
                </a:solidFill>
                <a:latin typeface="Arial Narrow" pitchFamily="34" charset="0"/>
                <a:cs typeface="Arial" pitchFamily="34" charset="0"/>
              </a:rPr>
              <a:t>A young woman is with child and shall bear a son, and shall name him Immanuel’ </a:t>
            </a:r>
            <a:r>
              <a:rPr lang="en-US" sz="2500" dirty="0">
                <a:latin typeface="Arial Narrow" pitchFamily="34" charset="0"/>
                <a:cs typeface="Arial" pitchFamily="34" charset="0"/>
              </a:rPr>
              <a:t>(Isaiah 7:14) </a:t>
            </a:r>
            <a:r>
              <a:rPr lang="en-US" sz="2500" dirty="0">
                <a:solidFill>
                  <a:srgbClr val="00B0F0"/>
                </a:solidFill>
                <a:latin typeface="Arial Narrow" pitchFamily="34" charset="0"/>
                <a:cs typeface="Arial" pitchFamily="34" charset="0"/>
              </a:rPr>
              <a:t>“ For a child has been born for us, a son given to us; authority rests upon his shoulders; and he is named Wonderful Counselor, Mighty God, Everlasting Father, Prince of Peace. His authority shall grow continuously, and there shall be endless peace for the throne of David and his kingdom” </a:t>
            </a:r>
            <a:r>
              <a:rPr lang="en-US" sz="2500" dirty="0">
                <a:latin typeface="Arial Narrow" pitchFamily="34" charset="0"/>
                <a:cs typeface="Arial" pitchFamily="34" charset="0"/>
              </a:rPr>
              <a:t>(Isaiah 9:6-7).</a:t>
            </a:r>
          </a:p>
          <a:p>
            <a:pPr algn="ctr"/>
            <a:r>
              <a:rPr lang="en-US" sz="3000" b="1" dirty="0">
                <a:latin typeface="Arial Narrow" pitchFamily="34" charset="0"/>
                <a:cs typeface="Arial" pitchFamily="34" charset="0"/>
              </a:rPr>
              <a:t>The word </a:t>
            </a:r>
            <a:r>
              <a:rPr lang="en-US" sz="3000" b="1" dirty="0">
                <a:solidFill>
                  <a:srgbClr val="FF00FF"/>
                </a:solidFill>
                <a:latin typeface="Arial Narrow" pitchFamily="34" charset="0"/>
                <a:cs typeface="Arial" pitchFamily="34" charset="0"/>
              </a:rPr>
              <a:t>‘Immanuel’</a:t>
            </a:r>
            <a:r>
              <a:rPr lang="en-US" sz="3000" b="1" dirty="0">
                <a:latin typeface="Arial Narrow" pitchFamily="34" charset="0"/>
                <a:cs typeface="Arial" pitchFamily="34" charset="0"/>
              </a:rPr>
              <a:t> means </a:t>
            </a:r>
            <a:r>
              <a:rPr lang="en-US" sz="3000" b="1" dirty="0">
                <a:solidFill>
                  <a:srgbClr val="FF00FF"/>
                </a:solidFill>
                <a:latin typeface="Arial Narrow" pitchFamily="34" charset="0"/>
                <a:cs typeface="Arial" pitchFamily="34" charset="0"/>
              </a:rPr>
              <a:t>‘God with us’.</a:t>
            </a:r>
          </a:p>
          <a:p>
            <a:pPr algn="ctr"/>
            <a:r>
              <a:rPr lang="en-US" sz="2500" dirty="0">
                <a:solidFill>
                  <a:srgbClr val="00B0F0"/>
                </a:solidFill>
                <a:latin typeface="Arial Narrow" pitchFamily="34" charset="0"/>
                <a:cs typeface="Arial" pitchFamily="34" charset="0"/>
              </a:rPr>
              <a:t>“… He has anointed me to bring good news to the poor….”</a:t>
            </a:r>
          </a:p>
          <a:p>
            <a:pPr algn="ctr"/>
            <a:r>
              <a:rPr lang="en-US" sz="2500" dirty="0">
                <a:latin typeface="Arial Narrow" pitchFamily="34" charset="0"/>
                <a:cs typeface="Arial" pitchFamily="34" charset="0"/>
              </a:rPr>
              <a:t>(Isaiah 61:1, Luke 4:18).</a:t>
            </a:r>
            <a:endParaRPr lang="en-US" sz="2500" dirty="0">
              <a:latin typeface="Arial Narrow" pitchFamily="34" charset="0"/>
            </a:endParaRPr>
          </a:p>
        </p:txBody>
      </p:sp>
      <p:sp>
        <p:nvSpPr>
          <p:cNvPr id="5" name="Title 1"/>
          <p:cNvSpPr txBox="1">
            <a:spLocks/>
          </p:cNvSpPr>
          <p:nvPr/>
        </p:nvSpPr>
        <p:spPr>
          <a:xfrm>
            <a:off x="914400" y="990600"/>
            <a:ext cx="8229600" cy="6096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B0F0"/>
                </a:solidFill>
                <a:effectLst>
                  <a:reflection blurRad="12700" stA="48000" endA="300" endPos="55000" dir="5400000" sy="-90000" algn="bl" rotWithShape="0"/>
                </a:effectLst>
                <a:uLnTx/>
                <a:uFillTx/>
                <a:latin typeface="Cooper Std Black" pitchFamily="18" charset="0"/>
                <a:ea typeface="+mj-ea"/>
                <a:cs typeface="Times New Roman" pitchFamily="18" charset="0"/>
              </a:rPr>
              <a:t>Prophesies of </a:t>
            </a:r>
            <a:r>
              <a:rPr kumimoji="0" lang="en-US" sz="2500" b="1" i="0" u="none" strike="noStrike" kern="1200" cap="all" spc="0" normalizeH="0" baseline="0" noProof="0" dirty="0" err="1">
                <a:ln>
                  <a:noFill/>
                </a:ln>
                <a:solidFill>
                  <a:srgbClr val="00B0F0"/>
                </a:solidFill>
                <a:effectLst>
                  <a:reflection blurRad="12700" stA="48000" endA="300" endPos="55000" dir="5400000" sy="-90000" algn="bl" rotWithShape="0"/>
                </a:effectLst>
                <a:uLnTx/>
                <a:uFillTx/>
                <a:latin typeface="Cooper Std Black" pitchFamily="18" charset="0"/>
                <a:ea typeface="+mj-ea"/>
                <a:cs typeface="Times New Roman" pitchFamily="18" charset="0"/>
              </a:rPr>
              <a:t>isaiah</a:t>
            </a:r>
            <a:endParaRPr kumimoji="0" lang="en-US" sz="2500" b="1" i="0" u="none" strike="noStrike" kern="1200" cap="all" spc="0" normalizeH="0" baseline="0" noProof="0" dirty="0">
              <a:ln>
                <a:noFill/>
              </a:ln>
              <a:solidFill>
                <a:srgbClr val="00B0F0"/>
              </a:solidFill>
              <a:effectLst>
                <a:reflection blurRad="12700" stA="48000" endA="300" endPos="55000" dir="5400000" sy="-90000" algn="bl" rotWithShape="0"/>
              </a:effectLst>
              <a:uLnTx/>
              <a:uFillTx/>
              <a:latin typeface="Cooper Std Black" pitchFamily="18" charset="0"/>
              <a:ea typeface="+mj-ea"/>
              <a:cs typeface="Times New Roman" pitchFamily="18" charset="0"/>
            </a:endParaRPr>
          </a:p>
        </p:txBody>
      </p:sp>
      <p:pic>
        <p:nvPicPr>
          <p:cNvPr id="4098" name="Picture 2" descr="D:\class psd\class 5\lesson 15\image\Isaiah-mormon.jpg"/>
          <p:cNvPicPr>
            <a:picLocks noChangeAspect="1" noChangeArrowheads="1"/>
          </p:cNvPicPr>
          <p:nvPr/>
        </p:nvPicPr>
        <p:blipFill>
          <a:blip r:embed="rId2" cstate="print"/>
          <a:srcRect/>
          <a:stretch>
            <a:fillRect/>
          </a:stretch>
        </p:blipFill>
        <p:spPr bwMode="auto">
          <a:xfrm>
            <a:off x="5486400" y="1066800"/>
            <a:ext cx="2098116" cy="1447800"/>
          </a:xfrm>
          <a:prstGeom prst="rect">
            <a:avLst/>
          </a:prstGeom>
          <a:noFill/>
        </p:spPr>
      </p:pic>
      <p:pic>
        <p:nvPicPr>
          <p:cNvPr id="4099" name="Picture 3" descr="D:\class psd\class 5\lesson 15\image\CherSwitzMisted_Christmas-BabyJesus.png"/>
          <p:cNvPicPr>
            <a:picLocks noChangeAspect="1" noChangeArrowheads="1"/>
          </p:cNvPicPr>
          <p:nvPr/>
        </p:nvPicPr>
        <p:blipFill>
          <a:blip r:embed="rId3" cstate="print"/>
          <a:srcRect/>
          <a:stretch>
            <a:fillRect/>
          </a:stretch>
        </p:blipFill>
        <p:spPr bwMode="auto">
          <a:xfrm>
            <a:off x="2133600" y="1524000"/>
            <a:ext cx="1600200" cy="992044"/>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00B0F0"/>
                </a:solidFill>
                <a:latin typeface="Cooper Std Black" pitchFamily="18" charset="0"/>
                <a:cs typeface="Times New Roman" pitchFamily="18" charset="0"/>
              </a:rPr>
              <a:t>Prophesies of </a:t>
            </a:r>
            <a:r>
              <a:rPr lang="en-US" sz="3500" b="1" dirty="0" err="1">
                <a:solidFill>
                  <a:srgbClr val="00B0F0"/>
                </a:solidFill>
                <a:latin typeface="Cooper Std Black" pitchFamily="18" charset="0"/>
                <a:cs typeface="Times New Roman" pitchFamily="18" charset="0"/>
              </a:rPr>
              <a:t>jeremiah</a:t>
            </a:r>
            <a:endParaRPr lang="en-US" sz="3500" b="1" dirty="0">
              <a:solidFill>
                <a:srgbClr val="00B0F0"/>
              </a:solidFill>
              <a:latin typeface="Cooper Std Black" pitchFamily="18" charset="0"/>
              <a:cs typeface="Times New Roman" pitchFamily="18" charset="0"/>
            </a:endParaRPr>
          </a:p>
        </p:txBody>
      </p:sp>
      <p:sp>
        <p:nvSpPr>
          <p:cNvPr id="3" name="Content Placeholder 2"/>
          <p:cNvSpPr>
            <a:spLocks noGrp="1"/>
          </p:cNvSpPr>
          <p:nvPr>
            <p:ph idx="1"/>
          </p:nvPr>
        </p:nvSpPr>
        <p:spPr>
          <a:xfrm>
            <a:off x="304800" y="3886200"/>
            <a:ext cx="8534400" cy="1676400"/>
          </a:xfrm>
        </p:spPr>
        <p:txBody>
          <a:bodyPr>
            <a:noAutofit/>
          </a:bodyPr>
          <a:lstStyle/>
          <a:p>
            <a:pPr marL="0" indent="0" algn="just">
              <a:buNone/>
            </a:pPr>
            <a:r>
              <a:rPr lang="en-US" sz="2500" dirty="0">
                <a:solidFill>
                  <a:schemeClr val="tx1"/>
                </a:solidFill>
                <a:latin typeface="Arial Narrow" pitchFamily="34" charset="0"/>
                <a:cs typeface="Arial" pitchFamily="34" charset="0"/>
              </a:rPr>
              <a:t>	“ The days are surely coming, says the Lord, when I will </a:t>
            </a:r>
            <a:r>
              <a:rPr lang="en-US" sz="2500" dirty="0" err="1">
                <a:solidFill>
                  <a:schemeClr val="tx1"/>
                </a:solidFill>
                <a:latin typeface="Arial Narrow" pitchFamily="34" charset="0"/>
                <a:cs typeface="Arial" pitchFamily="34" charset="0"/>
              </a:rPr>
              <a:t>fulfil</a:t>
            </a:r>
            <a:r>
              <a:rPr lang="en-US" sz="2500" dirty="0">
                <a:solidFill>
                  <a:schemeClr val="tx1"/>
                </a:solidFill>
                <a:latin typeface="Arial Narrow" pitchFamily="34" charset="0"/>
                <a:cs typeface="Arial" pitchFamily="34" charset="0"/>
              </a:rPr>
              <a:t> the promise I made to the house of Israel and the house of Judah. In those days and at that time I will cause a righteous Branch to spring up for David: and he shall execute justice and righteousness in the land. In those days Judah will be saved and Jerusalem will live in safety…. David shall never lack a man to sit on the throne of the house of Israel” ”  (Jeremiah 33: 14-17).</a:t>
            </a:r>
            <a:endParaRPr lang="en-US" sz="3500" dirty="0">
              <a:solidFill>
                <a:schemeClr val="tx1"/>
              </a:solidFill>
              <a:latin typeface="Arial Narrow" pitchFamily="34" charset="0"/>
              <a:cs typeface="Arial" pitchFamily="34" charset="0"/>
            </a:endParaRPr>
          </a:p>
        </p:txBody>
      </p:sp>
      <p:pic>
        <p:nvPicPr>
          <p:cNvPr id="5122" name="Picture 2" descr="D:\class psd\class 5\lesson 15\image\jeremiah.jpeg"/>
          <p:cNvPicPr>
            <a:picLocks noChangeAspect="1" noChangeArrowheads="1"/>
          </p:cNvPicPr>
          <p:nvPr/>
        </p:nvPicPr>
        <p:blipFill>
          <a:blip r:embed="rId2" cstate="print"/>
          <a:srcRect/>
          <a:stretch>
            <a:fillRect/>
          </a:stretch>
        </p:blipFill>
        <p:spPr bwMode="auto">
          <a:xfrm>
            <a:off x="3429000" y="1066800"/>
            <a:ext cx="2209800" cy="2759388"/>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43400"/>
            <a:ext cx="8534400" cy="1676400"/>
          </a:xfrm>
        </p:spPr>
        <p:txBody>
          <a:bodyPr>
            <a:noAutofit/>
          </a:bodyPr>
          <a:lstStyle/>
          <a:p>
            <a:pPr marL="0" indent="0" algn="just">
              <a:buNone/>
            </a:pPr>
            <a:r>
              <a:rPr lang="en-US" sz="2500" dirty="0">
                <a:solidFill>
                  <a:schemeClr val="tx1"/>
                </a:solidFill>
                <a:latin typeface="Arial Narrow" pitchFamily="34" charset="0"/>
                <a:cs typeface="Arial" pitchFamily="34" charset="0"/>
              </a:rPr>
              <a:t>	Other </a:t>
            </a:r>
            <a:r>
              <a:rPr lang="en-US" sz="2500" dirty="0">
                <a:solidFill>
                  <a:schemeClr val="tx1"/>
                </a:solidFill>
                <a:latin typeface="Arial Narrow" pitchFamily="34" charset="0"/>
                <a:cs typeface="Arial" pitchFamily="34" charset="0"/>
              </a:rPr>
              <a:t>prophets also gave clear references regarding Christ. Prophets </a:t>
            </a:r>
            <a:r>
              <a:rPr lang="en-US" sz="2500" dirty="0">
                <a:solidFill>
                  <a:srgbClr val="00B0F0"/>
                </a:solidFill>
                <a:latin typeface="Arial Narrow" pitchFamily="34" charset="0"/>
                <a:cs typeface="Arial" pitchFamily="34" charset="0"/>
              </a:rPr>
              <a:t>Nathan</a:t>
            </a:r>
            <a:r>
              <a:rPr lang="en-US" sz="2500" dirty="0">
                <a:solidFill>
                  <a:schemeClr val="tx1"/>
                </a:solidFill>
                <a:latin typeface="Arial Narrow" pitchFamily="34" charset="0"/>
                <a:cs typeface="Arial" pitchFamily="34" charset="0"/>
              </a:rPr>
              <a:t> and </a:t>
            </a:r>
            <a:r>
              <a:rPr lang="en-US" sz="2500" dirty="0">
                <a:solidFill>
                  <a:srgbClr val="00B0F0"/>
                </a:solidFill>
                <a:latin typeface="Arial Narrow" pitchFamily="34" charset="0"/>
                <a:cs typeface="Arial" pitchFamily="34" charset="0"/>
              </a:rPr>
              <a:t>Jeremiah </a:t>
            </a:r>
            <a:r>
              <a:rPr lang="en-US" sz="2500" dirty="0">
                <a:solidFill>
                  <a:schemeClr val="tx1"/>
                </a:solidFill>
                <a:latin typeface="Arial Narrow" pitchFamily="34" charset="0"/>
                <a:cs typeface="Arial" pitchFamily="34" charset="0"/>
              </a:rPr>
              <a:t>pointed out Christ’s Lineage to David. Prophet Micah said that the Christ existed for ages. Prophet Zechariah presents Christ as the king who comes in humility riding a young donkey. Prophet </a:t>
            </a:r>
            <a:r>
              <a:rPr lang="en-US" sz="2500" dirty="0">
                <a:solidFill>
                  <a:srgbClr val="00B0F0"/>
                </a:solidFill>
                <a:latin typeface="Arial Narrow" pitchFamily="34" charset="0"/>
                <a:cs typeface="Arial" pitchFamily="34" charset="0"/>
              </a:rPr>
              <a:t>Ezekiel </a:t>
            </a:r>
            <a:r>
              <a:rPr lang="en-US" sz="2500" dirty="0">
                <a:solidFill>
                  <a:schemeClr val="tx1"/>
                </a:solidFill>
                <a:latin typeface="Arial Narrow" pitchFamily="34" charset="0"/>
                <a:cs typeface="Arial" pitchFamily="34" charset="0"/>
              </a:rPr>
              <a:t>describes </a:t>
            </a:r>
            <a:r>
              <a:rPr lang="en-US" sz="2500" dirty="0">
                <a:solidFill>
                  <a:srgbClr val="00B0F0"/>
                </a:solidFill>
                <a:latin typeface="Arial Narrow" pitchFamily="34" charset="0"/>
                <a:cs typeface="Arial" pitchFamily="34" charset="0"/>
              </a:rPr>
              <a:t>the Christ who is to come, as a good shepherd.</a:t>
            </a:r>
            <a:endParaRPr lang="en-US" sz="3500" dirty="0">
              <a:solidFill>
                <a:srgbClr val="00B0F0"/>
              </a:solidFill>
              <a:latin typeface="Arial Narrow" pitchFamily="34" charset="0"/>
              <a:cs typeface="Arial" pitchFamily="34" charset="0"/>
            </a:endParaRPr>
          </a:p>
        </p:txBody>
      </p:sp>
      <p:pic>
        <p:nvPicPr>
          <p:cNvPr id="6146" name="Picture 2" descr="D:\class psd\class 5\lesson 15\image\jeremiah.png"/>
          <p:cNvPicPr>
            <a:picLocks noChangeAspect="1" noChangeArrowheads="1"/>
          </p:cNvPicPr>
          <p:nvPr/>
        </p:nvPicPr>
        <p:blipFill>
          <a:blip r:embed="rId2" cstate="print"/>
          <a:srcRect t="6964"/>
          <a:stretch>
            <a:fillRect/>
          </a:stretch>
        </p:blipFill>
        <p:spPr bwMode="auto">
          <a:xfrm>
            <a:off x="2895600" y="0"/>
            <a:ext cx="3505200" cy="4072164"/>
          </a:xfrm>
          <a:prstGeom prst="rect">
            <a:avLst/>
          </a:prstGeom>
          <a:noFill/>
        </p:spPr>
      </p:pic>
      <p:pic>
        <p:nvPicPr>
          <p:cNvPr id="4" name="Picture 2" descr="D:\class psd\class 5\lesson 14\image\Book_of_Ezekiel_Chapter_1-3_(Bible_Illustrations_by_Sweet_Media).png"/>
          <p:cNvPicPr>
            <a:picLocks noChangeAspect="1" noChangeArrowheads="1"/>
          </p:cNvPicPr>
          <p:nvPr/>
        </p:nvPicPr>
        <p:blipFill>
          <a:blip r:embed="rId3" cstate="print"/>
          <a:srcRect r="49448"/>
          <a:stretch>
            <a:fillRect/>
          </a:stretch>
        </p:blipFill>
        <p:spPr bwMode="auto">
          <a:xfrm>
            <a:off x="5943600" y="0"/>
            <a:ext cx="3200400" cy="4648200"/>
          </a:xfrm>
          <a:prstGeom prst="rect">
            <a:avLst/>
          </a:prstGeom>
          <a:noFill/>
        </p:spPr>
      </p:pic>
      <p:pic>
        <p:nvPicPr>
          <p:cNvPr id="1026" name="Picture 2" descr="C:\Users\user\Desktop\david_talking_to_nathan.jpg"/>
          <p:cNvPicPr>
            <a:picLocks noChangeAspect="1" noChangeArrowheads="1"/>
          </p:cNvPicPr>
          <p:nvPr/>
        </p:nvPicPr>
        <p:blipFill>
          <a:blip r:embed="rId4" cstate="print"/>
          <a:srcRect/>
          <a:stretch>
            <a:fillRect/>
          </a:stretch>
        </p:blipFill>
        <p:spPr bwMode="auto">
          <a:xfrm>
            <a:off x="228600" y="457201"/>
            <a:ext cx="2852455" cy="3516046"/>
          </a:xfrm>
          <a:prstGeom prst="star8">
            <a:avLst>
              <a:gd name="adj" fmla="val 45249"/>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Witness of john the </a:t>
            </a:r>
            <a:r>
              <a:rPr lang="en-US" sz="3500" b="1" dirty="0" err="1">
                <a:solidFill>
                  <a:srgbClr val="FF0000"/>
                </a:solidFill>
                <a:latin typeface="Cooper Std Black" pitchFamily="18" charset="0"/>
                <a:cs typeface="Times New Roman" pitchFamily="18" charset="0"/>
              </a:rPr>
              <a:t>baptist</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3429000"/>
            <a:ext cx="8686800" cy="1524000"/>
          </a:xfrm>
        </p:spPr>
        <p:txBody>
          <a:bodyPr>
            <a:noAutofit/>
          </a:bodyPr>
          <a:lstStyle/>
          <a:p>
            <a:pPr marL="0" indent="0" algn="just">
              <a:buNone/>
            </a:pPr>
            <a:r>
              <a:rPr lang="en-US" sz="2500" dirty="0">
                <a:solidFill>
                  <a:srgbClr val="00B0F0"/>
                </a:solidFill>
                <a:latin typeface="Arial Narrow" pitchFamily="34" charset="0"/>
                <a:cs typeface="Arial" pitchFamily="34" charset="0"/>
              </a:rPr>
              <a:t>	“ prepare the way of the Lord, Make his paths straight. Every valley shall be filled, and every mountain and hill shall be made low, and the crooked shall be made straight, and the rough ways made smooth: and all flesh shall see the salvation of Go” </a:t>
            </a:r>
            <a:r>
              <a:rPr lang="en-US" sz="2500" dirty="0">
                <a:solidFill>
                  <a:schemeClr val="tx1"/>
                </a:solidFill>
                <a:latin typeface="Arial Narrow" pitchFamily="34" charset="0"/>
                <a:cs typeface="Arial" pitchFamily="34" charset="0"/>
              </a:rPr>
              <a:t>(Luke 3:4-6).</a:t>
            </a:r>
          </a:p>
          <a:p>
            <a:pPr marL="0" indent="0" algn="just">
              <a:buNone/>
            </a:pPr>
            <a:r>
              <a:rPr lang="en-US" sz="2500" dirty="0">
                <a:solidFill>
                  <a:schemeClr val="tx1"/>
                </a:solidFill>
                <a:latin typeface="Arial Narrow" pitchFamily="34" charset="0"/>
                <a:cs typeface="Arial" pitchFamily="34" charset="0"/>
              </a:rPr>
              <a:t>	The next day, seeing Jesus coming towards him, John the Baptist declared: “ Here is the lamb of God who takes away the sin of the world! </a:t>
            </a:r>
            <a:r>
              <a:rPr lang="en-US" sz="2500" dirty="0">
                <a:solidFill>
                  <a:srgbClr val="00B0F0"/>
                </a:solidFill>
                <a:latin typeface="Arial Narrow" pitchFamily="34" charset="0"/>
                <a:cs typeface="Arial" pitchFamily="34" charset="0"/>
              </a:rPr>
              <a:t>This is he of whom! Said, after me comes a man who ranks ahead of me because he was before me” </a:t>
            </a:r>
            <a:r>
              <a:rPr lang="en-US" sz="2500" dirty="0">
                <a:solidFill>
                  <a:schemeClr val="tx1"/>
                </a:solidFill>
                <a:latin typeface="Arial Narrow" pitchFamily="34" charset="0"/>
                <a:cs typeface="Arial" pitchFamily="34" charset="0"/>
              </a:rPr>
              <a:t>(Jon. 1:29-30).</a:t>
            </a:r>
          </a:p>
        </p:txBody>
      </p:sp>
      <p:pic>
        <p:nvPicPr>
          <p:cNvPr id="7170" name="Picture 2" descr="D:\class psd\class 5\lesson 15\image\b.png"/>
          <p:cNvPicPr>
            <a:picLocks noChangeAspect="1" noChangeArrowheads="1"/>
          </p:cNvPicPr>
          <p:nvPr/>
        </p:nvPicPr>
        <p:blipFill>
          <a:blip r:embed="rId2" cstate="print"/>
          <a:srcRect/>
          <a:stretch>
            <a:fillRect/>
          </a:stretch>
        </p:blipFill>
        <p:spPr bwMode="auto">
          <a:xfrm>
            <a:off x="2743200" y="1066800"/>
            <a:ext cx="3622240"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pPr algn="ctr"/>
            <a:r>
              <a:rPr lang="en-US" sz="3300" b="1" dirty="0">
                <a:solidFill>
                  <a:srgbClr val="FF0000"/>
                </a:solidFill>
                <a:latin typeface="Cooper Std Black" pitchFamily="18" charset="0"/>
                <a:cs typeface="Times New Roman" pitchFamily="18" charset="0"/>
              </a:rPr>
              <a:t>Fulfillment of the prophesies</a:t>
            </a:r>
          </a:p>
        </p:txBody>
      </p:sp>
      <p:sp>
        <p:nvSpPr>
          <p:cNvPr id="3" name="Content Placeholder 2"/>
          <p:cNvSpPr>
            <a:spLocks noGrp="1"/>
          </p:cNvSpPr>
          <p:nvPr>
            <p:ph idx="1"/>
          </p:nvPr>
        </p:nvSpPr>
        <p:spPr>
          <a:xfrm>
            <a:off x="228600" y="3352800"/>
            <a:ext cx="8686800" cy="1371600"/>
          </a:xfrm>
        </p:spPr>
        <p:txBody>
          <a:bodyPr>
            <a:noAutofit/>
          </a:bodyPr>
          <a:lstStyle/>
          <a:p>
            <a:pPr marL="0" indent="0" algn="just">
              <a:buNone/>
            </a:pPr>
            <a:r>
              <a:rPr lang="en-US" sz="2300" dirty="0">
                <a:solidFill>
                  <a:schemeClr val="tx1"/>
                </a:solidFill>
                <a:latin typeface="Arial Narrow" pitchFamily="34" charset="0"/>
                <a:cs typeface="Arial" pitchFamily="34" charset="0"/>
              </a:rPr>
              <a:t>	All the prophecies were fulfilled in Jesus. The Old testament people awaited Jesus. Their history culminated in the birth of Jesus. With the birth of Jesus the New Testament people came into being. It is the New testament people who could enjoy the peace and the kingdom of the </a:t>
            </a:r>
            <a:r>
              <a:rPr lang="en-US" sz="2300" dirty="0" err="1">
                <a:solidFill>
                  <a:schemeClr val="tx1"/>
                </a:solidFill>
                <a:latin typeface="Arial Narrow" pitchFamily="34" charset="0"/>
                <a:cs typeface="Arial" pitchFamily="34" charset="0"/>
              </a:rPr>
              <a:t>saviour</a:t>
            </a:r>
            <a:r>
              <a:rPr lang="en-US" sz="2300" dirty="0">
                <a:solidFill>
                  <a:schemeClr val="tx1"/>
                </a:solidFill>
                <a:latin typeface="Arial Narrow" pitchFamily="34" charset="0"/>
                <a:cs typeface="Arial" pitchFamily="34" charset="0"/>
              </a:rPr>
              <a:t>, which the Old Testament people awaited with great expectations. Through Moses the old Israel was liberated from slavery in Egypt. Jesus liberated mankind from the bondage of darkness and gave rise to the New Israel. Thus the plan of salvation that started in the Garden of Eden continued through the Old Testament and reached completion in the New Testament.</a:t>
            </a:r>
          </a:p>
        </p:txBody>
      </p:sp>
      <p:pic>
        <p:nvPicPr>
          <p:cNvPr id="8194" name="Picture 2" descr="D:\class psd\class 5\lesson 15\image\6a00e55043abd0883401287733c683970c-800wi.png"/>
          <p:cNvPicPr>
            <a:picLocks noChangeAspect="1" noChangeArrowheads="1"/>
          </p:cNvPicPr>
          <p:nvPr/>
        </p:nvPicPr>
        <p:blipFill>
          <a:blip r:embed="rId2" cstate="print"/>
          <a:srcRect/>
          <a:stretch>
            <a:fillRect/>
          </a:stretch>
        </p:blipFill>
        <p:spPr bwMode="auto">
          <a:xfrm>
            <a:off x="1905000" y="1066800"/>
            <a:ext cx="5272218" cy="2286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1533</TotalTime>
  <Words>154</Words>
  <Application>Microsoft Office PowerPoint</Application>
  <PresentationFormat>On-screen Show (4:3)</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CATECHETICAL TEXTBOOK SERIES OF THE SYRO - MALABAR CHURCH</vt:lpstr>
      <vt:lpstr>Slide 2</vt:lpstr>
      <vt:lpstr>Slide 3</vt:lpstr>
      <vt:lpstr>Promises about the saviour</vt:lpstr>
      <vt:lpstr>Prophesies about the saviour</vt:lpstr>
      <vt:lpstr>Prophesies of jeremiah</vt:lpstr>
      <vt:lpstr>Slide 7</vt:lpstr>
      <vt:lpstr>Witness of john the baptist</vt:lpstr>
      <vt:lpstr>Fulfillment of the prophesies</vt:lpstr>
      <vt:lpstr>Fulfillment of the prophesies</vt:lpstr>
      <vt:lpstr>Let us pray</vt:lpstr>
      <vt:lpstr>READ AND RECOUNT</vt:lpstr>
      <vt:lpstr>WORD OF GOD FOR GUIDANCE</vt:lpstr>
      <vt:lpstr>MY DECISION</vt:lpstr>
      <vt:lpstr>LET US DO</vt:lpstr>
      <vt:lpstr>LET US FIND OUT THE ANSWER</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421</cp:revision>
  <dcterms:created xsi:type="dcterms:W3CDTF">2015-04-15T04:13:29Z</dcterms:created>
  <dcterms:modified xsi:type="dcterms:W3CDTF">2015-09-25T03:20:32Z</dcterms:modified>
</cp:coreProperties>
</file>